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1" r:id="rId6"/>
    <p:sldId id="263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LhrOSn/P3sUMw+oDWj0oV+tIr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36543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172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104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7ad4234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17ad4234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400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7ad42347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117ad42347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735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7ad42347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117ad42347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9761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7ad42347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30;g117ad42347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1816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7ad42347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30;g117ad42347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43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"/>
          <p:cNvCxnSpPr/>
          <p:nvPr/>
        </p:nvCxnSpPr>
        <p:spPr>
          <a:xfrm rot="10800000" flipH="1">
            <a:off x="8146473" y="2577013"/>
            <a:ext cx="3715800" cy="7647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5" name="Google Shape;85;p1"/>
          <p:cNvCxnSpPr/>
          <p:nvPr/>
        </p:nvCxnSpPr>
        <p:spPr>
          <a:xfrm rot="10800000" flipH="1">
            <a:off x="6276109" y="1437981"/>
            <a:ext cx="4602300" cy="10974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6" name="Google Shape;86;p1"/>
          <p:cNvCxnSpPr/>
          <p:nvPr/>
        </p:nvCxnSpPr>
        <p:spPr>
          <a:xfrm>
            <a:off x="6949440" y="3948545"/>
            <a:ext cx="3574500" cy="16458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7" name="Google Shape;87;p1"/>
          <p:cNvCxnSpPr/>
          <p:nvPr/>
        </p:nvCxnSpPr>
        <p:spPr>
          <a:xfrm rot="10800000">
            <a:off x="1421625" y="2660129"/>
            <a:ext cx="3100500" cy="8520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8" name="Google Shape;88;p1"/>
          <p:cNvCxnSpPr/>
          <p:nvPr/>
        </p:nvCxnSpPr>
        <p:spPr>
          <a:xfrm flipH="1">
            <a:off x="2094836" y="3948545"/>
            <a:ext cx="3435900" cy="13050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9" name="Google Shape;89;p1"/>
          <p:cNvCxnSpPr/>
          <p:nvPr/>
        </p:nvCxnSpPr>
        <p:spPr>
          <a:xfrm rot="-5400000" flipH="1">
            <a:off x="5306314" y="4804735"/>
            <a:ext cx="2166900" cy="5709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0" name="Google Shape;90;p1"/>
          <p:cNvCxnSpPr/>
          <p:nvPr/>
        </p:nvCxnSpPr>
        <p:spPr>
          <a:xfrm rot="5400000" flipH="1">
            <a:off x="4276821" y="1102743"/>
            <a:ext cx="1687500" cy="12609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" name="Google Shape;91;p1"/>
          <p:cNvCxnSpPr/>
          <p:nvPr/>
        </p:nvCxnSpPr>
        <p:spPr>
          <a:xfrm rot="5400000" flipH="1">
            <a:off x="840453" y="827979"/>
            <a:ext cx="2478600" cy="17841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" name="Google Shape;92;p1"/>
          <p:cNvCxnSpPr/>
          <p:nvPr/>
        </p:nvCxnSpPr>
        <p:spPr>
          <a:xfrm flipH="1">
            <a:off x="565676" y="3512134"/>
            <a:ext cx="3201600" cy="5697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3" name="Google Shape;93;p1"/>
          <p:cNvCxnSpPr/>
          <p:nvPr/>
        </p:nvCxnSpPr>
        <p:spPr>
          <a:xfrm rot="10800000" flipH="1">
            <a:off x="5517211" y="806215"/>
            <a:ext cx="1432200" cy="10728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4" name="Google Shape;94;p1"/>
          <p:cNvCxnSpPr/>
          <p:nvPr/>
        </p:nvCxnSpPr>
        <p:spPr>
          <a:xfrm rot="10800000">
            <a:off x="2474673" y="1342792"/>
            <a:ext cx="3200400" cy="1052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5" name="Google Shape;95;p1"/>
          <p:cNvSpPr/>
          <p:nvPr/>
        </p:nvSpPr>
        <p:spPr>
          <a:xfrm>
            <a:off x="4405745" y="2485847"/>
            <a:ext cx="3740728" cy="1579078"/>
          </a:xfrm>
          <a:prstGeom prst="ellipse">
            <a:avLst/>
          </a:prstGeom>
          <a:solidFill>
            <a:schemeClr val="lt1"/>
          </a:solidFill>
          <a:ln w="127000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6" name="Google Shape;96;p1"/>
          <p:cNvCxnSpPr/>
          <p:nvPr/>
        </p:nvCxnSpPr>
        <p:spPr>
          <a:xfrm rot="10800000" flipH="1">
            <a:off x="7418895" y="480892"/>
            <a:ext cx="3836700" cy="1914300"/>
          </a:xfrm>
          <a:prstGeom prst="curvedConnector3">
            <a:avLst>
              <a:gd name="adj1" fmla="val 8968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7" name="Google Shape;97;p1"/>
          <p:cNvCxnSpPr/>
          <p:nvPr/>
        </p:nvCxnSpPr>
        <p:spPr>
          <a:xfrm rot="10800000" flipH="1">
            <a:off x="7598004" y="1437841"/>
            <a:ext cx="4264200" cy="1026000"/>
          </a:xfrm>
          <a:prstGeom prst="curvedConnector3">
            <a:avLst>
              <a:gd name="adj1" fmla="val 72771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8" name="Google Shape;98;p1"/>
          <p:cNvCxnSpPr/>
          <p:nvPr/>
        </p:nvCxnSpPr>
        <p:spPr>
          <a:xfrm rot="-5400000" flipH="1">
            <a:off x="9698933" y="3198227"/>
            <a:ext cx="1587900" cy="1525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9" name="Google Shape;99;p1"/>
          <p:cNvCxnSpPr/>
          <p:nvPr/>
        </p:nvCxnSpPr>
        <p:spPr>
          <a:xfrm rot="5400000">
            <a:off x="6844730" y="5232733"/>
            <a:ext cx="2432100" cy="6393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0" name="Google Shape;100;p1"/>
          <p:cNvCxnSpPr/>
          <p:nvPr/>
        </p:nvCxnSpPr>
        <p:spPr>
          <a:xfrm>
            <a:off x="8532830" y="4488732"/>
            <a:ext cx="3574800" cy="601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1" name="Google Shape;101;p1"/>
          <p:cNvCxnSpPr/>
          <p:nvPr/>
        </p:nvCxnSpPr>
        <p:spPr>
          <a:xfrm rot="5400000">
            <a:off x="4107123" y="4634985"/>
            <a:ext cx="2289000" cy="16917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2" name="Google Shape;102;p1"/>
          <p:cNvCxnSpPr/>
          <p:nvPr/>
        </p:nvCxnSpPr>
        <p:spPr>
          <a:xfrm rot="5400000">
            <a:off x="2537057" y="4356427"/>
            <a:ext cx="2493900" cy="20439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3" name="Google Shape;103;p1"/>
          <p:cNvCxnSpPr/>
          <p:nvPr/>
        </p:nvCxnSpPr>
        <p:spPr>
          <a:xfrm rot="5400000">
            <a:off x="3053256" y="4834015"/>
            <a:ext cx="2560200" cy="10719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4" name="Google Shape;104;p1"/>
          <p:cNvCxnSpPr/>
          <p:nvPr/>
        </p:nvCxnSpPr>
        <p:spPr>
          <a:xfrm flipH="1">
            <a:off x="511223" y="4330931"/>
            <a:ext cx="3597900" cy="458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5" name="Google Shape;105;p1"/>
          <p:cNvSpPr txBox="1"/>
          <p:nvPr/>
        </p:nvSpPr>
        <p:spPr>
          <a:xfrm>
            <a:off x="5274964" y="2592499"/>
            <a:ext cx="2073003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Название проекта,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ключевая идея,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тема,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проблема,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задача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 rot="-1168097">
            <a:off x="7831696" y="920782"/>
            <a:ext cx="245089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ключевые категории, подразделы, ступени или главы, которые относятся к центральной идее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1"/>
          <p:cNvCxnSpPr/>
          <p:nvPr/>
        </p:nvCxnSpPr>
        <p:spPr>
          <a:xfrm rot="10800000">
            <a:off x="2166425" y="396033"/>
            <a:ext cx="1811700" cy="12609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8" name="Google Shape;108;p1"/>
          <p:cNvCxnSpPr/>
          <p:nvPr/>
        </p:nvCxnSpPr>
        <p:spPr>
          <a:xfrm rot="-5400000">
            <a:off x="3627354" y="767453"/>
            <a:ext cx="1277400" cy="5346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9" name="Google Shape;109;p1"/>
          <p:cNvCxnSpPr/>
          <p:nvPr/>
        </p:nvCxnSpPr>
        <p:spPr>
          <a:xfrm rot="5400000" flipH="1">
            <a:off x="3043086" y="744481"/>
            <a:ext cx="1260900" cy="5640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"/>
          <p:cNvCxnSpPr/>
          <p:nvPr/>
        </p:nvCxnSpPr>
        <p:spPr>
          <a:xfrm rot="10800000" flipH="1">
            <a:off x="8146473" y="2577013"/>
            <a:ext cx="3715800" cy="7647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5" name="Google Shape;85;p1"/>
          <p:cNvCxnSpPr/>
          <p:nvPr/>
        </p:nvCxnSpPr>
        <p:spPr>
          <a:xfrm rot="10800000" flipH="1">
            <a:off x="6276109" y="1437981"/>
            <a:ext cx="4602300" cy="10974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6" name="Google Shape;86;p1"/>
          <p:cNvCxnSpPr/>
          <p:nvPr/>
        </p:nvCxnSpPr>
        <p:spPr>
          <a:xfrm>
            <a:off x="6949440" y="3948545"/>
            <a:ext cx="3574500" cy="16458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7" name="Google Shape;87;p1"/>
          <p:cNvCxnSpPr/>
          <p:nvPr/>
        </p:nvCxnSpPr>
        <p:spPr>
          <a:xfrm rot="10800000">
            <a:off x="1421625" y="2660129"/>
            <a:ext cx="3100500" cy="8520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8" name="Google Shape;88;p1"/>
          <p:cNvCxnSpPr/>
          <p:nvPr/>
        </p:nvCxnSpPr>
        <p:spPr>
          <a:xfrm flipH="1">
            <a:off x="2094836" y="3948545"/>
            <a:ext cx="3435900" cy="13050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9" name="Google Shape;89;p1"/>
          <p:cNvCxnSpPr/>
          <p:nvPr/>
        </p:nvCxnSpPr>
        <p:spPr>
          <a:xfrm rot="-5400000" flipH="1">
            <a:off x="5306314" y="4804735"/>
            <a:ext cx="2166900" cy="5709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0" name="Google Shape;90;p1"/>
          <p:cNvCxnSpPr/>
          <p:nvPr/>
        </p:nvCxnSpPr>
        <p:spPr>
          <a:xfrm rot="5400000" flipH="1">
            <a:off x="4276821" y="1102743"/>
            <a:ext cx="1687500" cy="1260900"/>
          </a:xfrm>
          <a:prstGeom prst="curvedConnector3">
            <a:avLst>
              <a:gd name="adj1" fmla="val 50000"/>
            </a:avLst>
          </a:prstGeom>
          <a:noFill/>
          <a:ln w="215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" name="Google Shape;91;p1"/>
          <p:cNvCxnSpPr/>
          <p:nvPr/>
        </p:nvCxnSpPr>
        <p:spPr>
          <a:xfrm rot="5400000" flipH="1">
            <a:off x="840453" y="827979"/>
            <a:ext cx="2478600" cy="17841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" name="Google Shape;92;p1"/>
          <p:cNvCxnSpPr/>
          <p:nvPr/>
        </p:nvCxnSpPr>
        <p:spPr>
          <a:xfrm flipH="1">
            <a:off x="565676" y="3512134"/>
            <a:ext cx="3201600" cy="5697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3" name="Google Shape;93;p1"/>
          <p:cNvCxnSpPr/>
          <p:nvPr/>
        </p:nvCxnSpPr>
        <p:spPr>
          <a:xfrm rot="10800000" flipH="1">
            <a:off x="5517211" y="806215"/>
            <a:ext cx="1432200" cy="10728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4" name="Google Shape;94;p1"/>
          <p:cNvCxnSpPr/>
          <p:nvPr/>
        </p:nvCxnSpPr>
        <p:spPr>
          <a:xfrm rot="10800000">
            <a:off x="2474673" y="1342792"/>
            <a:ext cx="3200400" cy="1052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5" name="Google Shape;95;p1"/>
          <p:cNvSpPr/>
          <p:nvPr/>
        </p:nvSpPr>
        <p:spPr>
          <a:xfrm>
            <a:off x="4405745" y="2485847"/>
            <a:ext cx="3740728" cy="1579078"/>
          </a:xfrm>
          <a:prstGeom prst="ellipse">
            <a:avLst/>
          </a:prstGeom>
          <a:solidFill>
            <a:schemeClr val="lt1"/>
          </a:solidFill>
          <a:ln w="127000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6" name="Google Shape;96;p1"/>
          <p:cNvCxnSpPr/>
          <p:nvPr/>
        </p:nvCxnSpPr>
        <p:spPr>
          <a:xfrm rot="10800000" flipH="1">
            <a:off x="7418895" y="480892"/>
            <a:ext cx="3836700" cy="1914300"/>
          </a:xfrm>
          <a:prstGeom prst="curvedConnector3">
            <a:avLst>
              <a:gd name="adj1" fmla="val 8968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7" name="Google Shape;97;p1"/>
          <p:cNvCxnSpPr/>
          <p:nvPr/>
        </p:nvCxnSpPr>
        <p:spPr>
          <a:xfrm rot="10800000" flipH="1">
            <a:off x="7598004" y="1437841"/>
            <a:ext cx="4264200" cy="1026000"/>
          </a:xfrm>
          <a:prstGeom prst="curvedConnector3">
            <a:avLst>
              <a:gd name="adj1" fmla="val 72771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8" name="Google Shape;98;p1"/>
          <p:cNvCxnSpPr/>
          <p:nvPr/>
        </p:nvCxnSpPr>
        <p:spPr>
          <a:xfrm rot="-5400000" flipH="1">
            <a:off x="9698933" y="3198227"/>
            <a:ext cx="1587900" cy="1525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9" name="Google Shape;99;p1"/>
          <p:cNvCxnSpPr/>
          <p:nvPr/>
        </p:nvCxnSpPr>
        <p:spPr>
          <a:xfrm rot="5400000">
            <a:off x="6844730" y="5232733"/>
            <a:ext cx="2432100" cy="6393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0" name="Google Shape;100;p1"/>
          <p:cNvCxnSpPr/>
          <p:nvPr/>
        </p:nvCxnSpPr>
        <p:spPr>
          <a:xfrm>
            <a:off x="8532830" y="4488732"/>
            <a:ext cx="3574800" cy="601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C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1" name="Google Shape;101;p1"/>
          <p:cNvCxnSpPr/>
          <p:nvPr/>
        </p:nvCxnSpPr>
        <p:spPr>
          <a:xfrm rot="5400000">
            <a:off x="4107123" y="4634985"/>
            <a:ext cx="2289000" cy="16917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2" name="Google Shape;102;p1"/>
          <p:cNvCxnSpPr/>
          <p:nvPr/>
        </p:nvCxnSpPr>
        <p:spPr>
          <a:xfrm rot="5400000">
            <a:off x="2537057" y="4356427"/>
            <a:ext cx="2493900" cy="20439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3" name="Google Shape;103;p1"/>
          <p:cNvCxnSpPr/>
          <p:nvPr/>
        </p:nvCxnSpPr>
        <p:spPr>
          <a:xfrm rot="5400000">
            <a:off x="3053256" y="4834015"/>
            <a:ext cx="2560200" cy="10719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4" name="Google Shape;104;p1"/>
          <p:cNvCxnSpPr/>
          <p:nvPr/>
        </p:nvCxnSpPr>
        <p:spPr>
          <a:xfrm flipH="1">
            <a:off x="511223" y="4330931"/>
            <a:ext cx="3597900" cy="458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7" name="Google Shape;107;p1"/>
          <p:cNvCxnSpPr/>
          <p:nvPr/>
        </p:nvCxnSpPr>
        <p:spPr>
          <a:xfrm rot="10800000">
            <a:off x="2166425" y="396033"/>
            <a:ext cx="1811700" cy="12609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8" name="Google Shape;108;p1"/>
          <p:cNvCxnSpPr/>
          <p:nvPr/>
        </p:nvCxnSpPr>
        <p:spPr>
          <a:xfrm rot="-5400000">
            <a:off x="3627354" y="767453"/>
            <a:ext cx="1277400" cy="5346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9" name="Google Shape;109;p1"/>
          <p:cNvCxnSpPr/>
          <p:nvPr/>
        </p:nvCxnSpPr>
        <p:spPr>
          <a:xfrm rot="5400000" flipH="1">
            <a:off x="3043086" y="744481"/>
            <a:ext cx="1260900" cy="564000"/>
          </a:xfrm>
          <a:prstGeom prst="curvedConnector3">
            <a:avLst>
              <a:gd name="adj1" fmla="val 50000"/>
            </a:avLst>
          </a:prstGeom>
          <a:noFill/>
          <a:ln w="38100" cap="flat" cmpd="sng">
            <a:solidFill>
              <a:schemeClr val="dk2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9351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Google Shape;114;g117ad423478_0_0"/>
          <p:cNvCxnSpPr/>
          <p:nvPr/>
        </p:nvCxnSpPr>
        <p:spPr>
          <a:xfrm rot="10800000" flipH="1">
            <a:off x="7162598" y="2905338"/>
            <a:ext cx="4770600" cy="9060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5" name="Google Shape;115;g117ad423478_0_0"/>
          <p:cNvCxnSpPr/>
          <p:nvPr/>
        </p:nvCxnSpPr>
        <p:spPr>
          <a:xfrm rot="10800000" flipH="1">
            <a:off x="4786700" y="132000"/>
            <a:ext cx="4080600" cy="26415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6" name="Google Shape;116;g117ad423478_0_0"/>
          <p:cNvCxnSpPr/>
          <p:nvPr/>
        </p:nvCxnSpPr>
        <p:spPr>
          <a:xfrm flipH="1">
            <a:off x="471500" y="3744267"/>
            <a:ext cx="4522200" cy="4707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7" name="Google Shape;117;g117ad423478_0_0"/>
          <p:cNvCxnSpPr/>
          <p:nvPr/>
        </p:nvCxnSpPr>
        <p:spPr>
          <a:xfrm rot="10800000">
            <a:off x="1620503" y="1369204"/>
            <a:ext cx="2979000" cy="23964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8" name="Google Shape;118;g117ad423478_0_0"/>
          <p:cNvCxnSpPr/>
          <p:nvPr/>
        </p:nvCxnSpPr>
        <p:spPr>
          <a:xfrm flipH="1">
            <a:off x="1432083" y="3744266"/>
            <a:ext cx="3488100" cy="24147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9" name="Google Shape;119;g117ad423478_0_0"/>
          <p:cNvCxnSpPr/>
          <p:nvPr/>
        </p:nvCxnSpPr>
        <p:spPr>
          <a:xfrm rot="5400000" flipH="1">
            <a:off x="4015120" y="852392"/>
            <a:ext cx="1954500" cy="1268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0" name="Google Shape;120;g117ad423478_0_0"/>
          <p:cNvCxnSpPr/>
          <p:nvPr/>
        </p:nvCxnSpPr>
        <p:spPr>
          <a:xfrm rot="10800000" flipH="1">
            <a:off x="5996954" y="1369191"/>
            <a:ext cx="4264200" cy="1026000"/>
          </a:xfrm>
          <a:prstGeom prst="curvedConnector3">
            <a:avLst>
              <a:gd name="adj1" fmla="val 72771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1" name="Google Shape;121;g117ad423478_0_0"/>
          <p:cNvCxnSpPr/>
          <p:nvPr/>
        </p:nvCxnSpPr>
        <p:spPr>
          <a:xfrm rot="5400000">
            <a:off x="6461800" y="4122350"/>
            <a:ext cx="3226200" cy="20376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2" name="Google Shape;122;g117ad423478_0_0"/>
          <p:cNvSpPr txBox="1"/>
          <p:nvPr/>
        </p:nvSpPr>
        <p:spPr>
          <a:xfrm>
            <a:off x="5297789" y="2756374"/>
            <a:ext cx="20730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Экология Москвы</a:t>
            </a:r>
            <a:endParaRPr sz="24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3" name="Google Shape;123;g117ad423478_0_0"/>
          <p:cNvCxnSpPr/>
          <p:nvPr/>
        </p:nvCxnSpPr>
        <p:spPr>
          <a:xfrm flipH="1">
            <a:off x="5292200" y="4471125"/>
            <a:ext cx="3418800" cy="1230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4" name="Google Shape;124;g117ad423478_0_0"/>
          <p:cNvCxnSpPr/>
          <p:nvPr/>
        </p:nvCxnSpPr>
        <p:spPr>
          <a:xfrm>
            <a:off x="8711000" y="4527975"/>
            <a:ext cx="3373200" cy="358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5" name="Google Shape;125;g117ad423478_0_0"/>
          <p:cNvCxnSpPr/>
          <p:nvPr/>
        </p:nvCxnSpPr>
        <p:spPr>
          <a:xfrm rot="-5400000" flipH="1">
            <a:off x="8661800" y="4577175"/>
            <a:ext cx="2188500" cy="20901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6" name="Google Shape;126;g117ad423478_0_0"/>
          <p:cNvCxnSpPr/>
          <p:nvPr/>
        </p:nvCxnSpPr>
        <p:spPr>
          <a:xfrm flipH="1">
            <a:off x="4150650" y="4527975"/>
            <a:ext cx="4565700" cy="18207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7" name="Google Shape;127;g117ad423478_0_0"/>
          <p:cNvSpPr/>
          <p:nvPr/>
        </p:nvSpPr>
        <p:spPr>
          <a:xfrm>
            <a:off x="4362945" y="2452935"/>
            <a:ext cx="3740700" cy="1579200"/>
          </a:xfrm>
          <a:prstGeom prst="ellipse">
            <a:avLst/>
          </a:prstGeom>
          <a:solidFill>
            <a:schemeClr val="lt1"/>
          </a:solidFill>
          <a:ln w="2286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g117ad423478_0_46"/>
          <p:cNvCxnSpPr/>
          <p:nvPr/>
        </p:nvCxnSpPr>
        <p:spPr>
          <a:xfrm rot="10800000" flipH="1">
            <a:off x="7162598" y="2905338"/>
            <a:ext cx="4770600" cy="9060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3" name="Google Shape;133;g117ad423478_0_46"/>
          <p:cNvCxnSpPr/>
          <p:nvPr/>
        </p:nvCxnSpPr>
        <p:spPr>
          <a:xfrm flipV="1">
            <a:off x="4824808" y="330585"/>
            <a:ext cx="4537095" cy="2441884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g117ad423478_0_46"/>
          <p:cNvCxnSpPr/>
          <p:nvPr/>
        </p:nvCxnSpPr>
        <p:spPr>
          <a:xfrm flipH="1">
            <a:off x="471500" y="3744267"/>
            <a:ext cx="4522200" cy="4707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5" name="Google Shape;135;g117ad423478_0_46"/>
          <p:cNvCxnSpPr/>
          <p:nvPr/>
        </p:nvCxnSpPr>
        <p:spPr>
          <a:xfrm rot="10800000">
            <a:off x="1620503" y="1369204"/>
            <a:ext cx="2979000" cy="23964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6" name="Google Shape;136;g117ad423478_0_46"/>
          <p:cNvCxnSpPr/>
          <p:nvPr/>
        </p:nvCxnSpPr>
        <p:spPr>
          <a:xfrm flipH="1">
            <a:off x="1432083" y="3744266"/>
            <a:ext cx="3488100" cy="24147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7" name="Google Shape;137;g117ad423478_0_46"/>
          <p:cNvCxnSpPr/>
          <p:nvPr/>
        </p:nvCxnSpPr>
        <p:spPr>
          <a:xfrm rot="5400000" flipH="1">
            <a:off x="4949150" y="603176"/>
            <a:ext cx="1954500" cy="12684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8" name="Google Shape;138;g117ad423478_0_46"/>
          <p:cNvCxnSpPr/>
          <p:nvPr/>
        </p:nvCxnSpPr>
        <p:spPr>
          <a:xfrm rot="10800000" flipH="1">
            <a:off x="6490892" y="1194452"/>
            <a:ext cx="4264200" cy="1026000"/>
          </a:xfrm>
          <a:prstGeom prst="curvedConnector3">
            <a:avLst>
              <a:gd name="adj1" fmla="val 72771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9" name="Google Shape;139;g117ad423478_0_46"/>
          <p:cNvCxnSpPr/>
          <p:nvPr/>
        </p:nvCxnSpPr>
        <p:spPr>
          <a:xfrm rot="5400000">
            <a:off x="6461800" y="4122350"/>
            <a:ext cx="3226200" cy="20376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0" name="Google Shape;140;g117ad423478_0_46"/>
          <p:cNvSpPr txBox="1"/>
          <p:nvPr/>
        </p:nvSpPr>
        <p:spPr>
          <a:xfrm>
            <a:off x="5297789" y="2756374"/>
            <a:ext cx="20730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Экология Москвы</a:t>
            </a:r>
            <a:endParaRPr sz="24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117ad423478_0_46"/>
          <p:cNvSpPr txBox="1"/>
          <p:nvPr/>
        </p:nvSpPr>
        <p:spPr>
          <a:xfrm rot="18343259">
            <a:off x="5971490" y="621485"/>
            <a:ext cx="2451258" cy="276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индикатор </a:t>
            </a: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хорошей экологии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117ad423478_0_46"/>
          <p:cNvSpPr txBox="1"/>
          <p:nvPr/>
        </p:nvSpPr>
        <p:spPr>
          <a:xfrm rot="-596986">
            <a:off x="8261684" y="2950683"/>
            <a:ext cx="1385539" cy="400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воздух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g117ad423478_0_46"/>
          <p:cNvCxnSpPr/>
          <p:nvPr/>
        </p:nvCxnSpPr>
        <p:spPr>
          <a:xfrm rot="10800000" flipV="1">
            <a:off x="5292200" y="4477871"/>
            <a:ext cx="3531270" cy="116254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4" name="Google Shape;144;g117ad423478_0_46"/>
          <p:cNvCxnSpPr/>
          <p:nvPr/>
        </p:nvCxnSpPr>
        <p:spPr>
          <a:xfrm>
            <a:off x="8711000" y="4527975"/>
            <a:ext cx="3373200" cy="358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5" name="Google Shape;145;g117ad423478_0_46"/>
          <p:cNvCxnSpPr/>
          <p:nvPr/>
        </p:nvCxnSpPr>
        <p:spPr>
          <a:xfrm rot="-5400000" flipH="1">
            <a:off x="8661800" y="4577175"/>
            <a:ext cx="2188500" cy="20901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6" name="Google Shape;146;g117ad423478_0_46"/>
          <p:cNvCxnSpPr/>
          <p:nvPr/>
        </p:nvCxnSpPr>
        <p:spPr>
          <a:xfrm rot="10800000" flipV="1">
            <a:off x="3472962" y="4527974"/>
            <a:ext cx="5243388" cy="222627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7" name="Google Shape;147;g117ad423478_0_46"/>
          <p:cNvSpPr txBox="1"/>
          <p:nvPr/>
        </p:nvSpPr>
        <p:spPr>
          <a:xfrm rot="-2340156">
            <a:off x="6962955" y="4916528"/>
            <a:ext cx="1260813" cy="400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о</a:t>
            </a: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зеленение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17ad423478_0_46"/>
          <p:cNvSpPr txBox="1"/>
          <p:nvPr/>
        </p:nvSpPr>
        <p:spPr>
          <a:xfrm rot="19543424">
            <a:off x="3826457" y="5362823"/>
            <a:ext cx="3509029" cy="400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уменьшение выбросов парниковых газов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17ad423478_0_46"/>
          <p:cNvSpPr txBox="1"/>
          <p:nvPr/>
        </p:nvSpPr>
        <p:spPr>
          <a:xfrm rot="347440">
            <a:off x="9216266" y="4236244"/>
            <a:ext cx="1858383" cy="400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деревья и кустарники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117ad423478_0_46"/>
          <p:cNvSpPr txBox="1"/>
          <p:nvPr/>
        </p:nvSpPr>
        <p:spPr>
          <a:xfrm rot="-270409">
            <a:off x="6329194" y="4170671"/>
            <a:ext cx="2073110" cy="40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нейтрализация шума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117ad423478_0_46"/>
          <p:cNvSpPr txBox="1"/>
          <p:nvPr/>
        </p:nvSpPr>
        <p:spPr>
          <a:xfrm rot="1441403">
            <a:off x="8911868" y="5070907"/>
            <a:ext cx="1348969" cy="400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новые парки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117ad423478_0_46"/>
          <p:cNvSpPr txBox="1"/>
          <p:nvPr/>
        </p:nvSpPr>
        <p:spPr>
          <a:xfrm rot="-347568">
            <a:off x="2036756" y="3555458"/>
            <a:ext cx="707412" cy="40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вода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117ad423478_0_46"/>
          <p:cNvSpPr txBox="1"/>
          <p:nvPr/>
        </p:nvSpPr>
        <p:spPr>
          <a:xfrm rot="3210537">
            <a:off x="3056438" y="2528891"/>
            <a:ext cx="744076" cy="4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бобры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117ad423478_0_46"/>
          <p:cNvSpPr txBox="1"/>
          <p:nvPr/>
        </p:nvSpPr>
        <p:spPr>
          <a:xfrm rot="-3246100">
            <a:off x="2551496" y="4865935"/>
            <a:ext cx="1811720" cy="40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чистая питьевая вода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g117ad423478_0_46"/>
          <p:cNvSpPr/>
          <p:nvPr/>
        </p:nvSpPr>
        <p:spPr>
          <a:xfrm>
            <a:off x="4362945" y="2452935"/>
            <a:ext cx="3740700" cy="1579200"/>
          </a:xfrm>
          <a:prstGeom prst="ellipse">
            <a:avLst/>
          </a:prstGeom>
          <a:solidFill>
            <a:schemeClr val="lt1"/>
          </a:solidFill>
          <a:ln w="2286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117ad423478_0_46"/>
          <p:cNvSpPr txBox="1"/>
          <p:nvPr/>
        </p:nvSpPr>
        <p:spPr>
          <a:xfrm>
            <a:off x="5341850" y="2815150"/>
            <a:ext cx="1782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/>
              <a:t>Экология Москвы</a:t>
            </a:r>
            <a:endParaRPr sz="2400"/>
          </a:p>
        </p:txBody>
      </p:sp>
      <p:sp>
        <p:nvSpPr>
          <p:cNvPr id="157" name="Google Shape;157;g117ad423478_0_46"/>
          <p:cNvSpPr txBox="1"/>
          <p:nvPr/>
        </p:nvSpPr>
        <p:spPr>
          <a:xfrm rot="-854466">
            <a:off x="7740141" y="1710546"/>
            <a:ext cx="651212" cy="400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лоси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17ad423478_0_46"/>
          <p:cNvSpPr txBox="1"/>
          <p:nvPr/>
        </p:nvSpPr>
        <p:spPr>
          <a:xfrm rot="2700000">
            <a:off x="4938722" y="1234445"/>
            <a:ext cx="839194" cy="40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синицы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33103" y="40031"/>
            <a:ext cx="1351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5–6 классы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g117ad423478_0_46"/>
          <p:cNvCxnSpPr/>
          <p:nvPr/>
        </p:nvCxnSpPr>
        <p:spPr>
          <a:xfrm rot="10800000" flipH="1">
            <a:off x="7162598" y="2905338"/>
            <a:ext cx="4770600" cy="9060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3" name="Google Shape;133;g117ad423478_0_46"/>
          <p:cNvCxnSpPr/>
          <p:nvPr/>
        </p:nvCxnSpPr>
        <p:spPr>
          <a:xfrm flipV="1">
            <a:off x="5107768" y="388203"/>
            <a:ext cx="2957979" cy="2270666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g117ad423478_0_46"/>
          <p:cNvCxnSpPr/>
          <p:nvPr/>
        </p:nvCxnSpPr>
        <p:spPr>
          <a:xfrm flipH="1">
            <a:off x="471500" y="3744267"/>
            <a:ext cx="4522200" cy="4707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5" name="Google Shape;135;g117ad423478_0_46"/>
          <p:cNvCxnSpPr/>
          <p:nvPr/>
        </p:nvCxnSpPr>
        <p:spPr>
          <a:xfrm rot="10800000">
            <a:off x="1620503" y="1369204"/>
            <a:ext cx="2979000" cy="23964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6" name="Google Shape;136;g117ad423478_0_46"/>
          <p:cNvCxnSpPr/>
          <p:nvPr/>
        </p:nvCxnSpPr>
        <p:spPr>
          <a:xfrm flipH="1">
            <a:off x="1432083" y="3744266"/>
            <a:ext cx="3488100" cy="24147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7" name="Google Shape;137;g117ad423478_0_46"/>
          <p:cNvCxnSpPr/>
          <p:nvPr/>
        </p:nvCxnSpPr>
        <p:spPr>
          <a:xfrm rot="10800000">
            <a:off x="4307110" y="998350"/>
            <a:ext cx="2253490" cy="1216277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8" name="Google Shape;138;g117ad423478_0_46"/>
          <p:cNvCxnSpPr/>
          <p:nvPr/>
        </p:nvCxnSpPr>
        <p:spPr>
          <a:xfrm flipV="1">
            <a:off x="6490892" y="935625"/>
            <a:ext cx="2602808" cy="1284827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9" name="Google Shape;139;g117ad423478_0_46"/>
          <p:cNvCxnSpPr/>
          <p:nvPr/>
        </p:nvCxnSpPr>
        <p:spPr>
          <a:xfrm rot="5400000">
            <a:off x="6461800" y="4122350"/>
            <a:ext cx="3226200" cy="20376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0" name="Google Shape;140;g117ad423478_0_46"/>
          <p:cNvSpPr txBox="1"/>
          <p:nvPr/>
        </p:nvSpPr>
        <p:spPr>
          <a:xfrm>
            <a:off x="5297789" y="2756374"/>
            <a:ext cx="20730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Экология Москвы</a:t>
            </a:r>
            <a:endParaRPr sz="24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117ad423478_0_46"/>
          <p:cNvSpPr txBox="1"/>
          <p:nvPr/>
        </p:nvSpPr>
        <p:spPr>
          <a:xfrm rot="18343259">
            <a:off x="5334972" y="826917"/>
            <a:ext cx="2451258" cy="276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индикатор </a:t>
            </a:r>
            <a:r>
              <a:rPr lang="ru-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хорошей экологии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117ad423478_0_46"/>
          <p:cNvSpPr txBox="1"/>
          <p:nvPr/>
        </p:nvSpPr>
        <p:spPr>
          <a:xfrm rot="-596986">
            <a:off x="9680403" y="3088067"/>
            <a:ext cx="1385539" cy="400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воздух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g117ad423478_0_46"/>
          <p:cNvCxnSpPr/>
          <p:nvPr/>
        </p:nvCxnSpPr>
        <p:spPr>
          <a:xfrm rot="10800000" flipV="1">
            <a:off x="5292200" y="4477871"/>
            <a:ext cx="3531270" cy="116254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4" name="Google Shape;144;g117ad423478_0_46"/>
          <p:cNvCxnSpPr/>
          <p:nvPr/>
        </p:nvCxnSpPr>
        <p:spPr>
          <a:xfrm>
            <a:off x="8711000" y="4527975"/>
            <a:ext cx="3373200" cy="3585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5" name="Google Shape;145;g117ad423478_0_46"/>
          <p:cNvCxnSpPr/>
          <p:nvPr/>
        </p:nvCxnSpPr>
        <p:spPr>
          <a:xfrm rot="-5400000" flipH="1">
            <a:off x="8661800" y="4577175"/>
            <a:ext cx="2188500" cy="2090100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6" name="Google Shape;146;g117ad423478_0_46"/>
          <p:cNvCxnSpPr/>
          <p:nvPr/>
        </p:nvCxnSpPr>
        <p:spPr>
          <a:xfrm rot="10800000" flipV="1">
            <a:off x="3472962" y="4527974"/>
            <a:ext cx="5243388" cy="222627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7" name="Google Shape;147;g117ad423478_0_46"/>
          <p:cNvSpPr txBox="1"/>
          <p:nvPr/>
        </p:nvSpPr>
        <p:spPr>
          <a:xfrm rot="-2340156">
            <a:off x="6962955" y="4916528"/>
            <a:ext cx="1260813" cy="400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о</a:t>
            </a: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зеленение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17ad423478_0_46"/>
          <p:cNvSpPr txBox="1"/>
          <p:nvPr/>
        </p:nvSpPr>
        <p:spPr>
          <a:xfrm rot="19543424">
            <a:off x="3826457" y="5362823"/>
            <a:ext cx="3509029" cy="400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уменьшение выбросов парниковых газов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17ad423478_0_46"/>
          <p:cNvSpPr txBox="1"/>
          <p:nvPr/>
        </p:nvSpPr>
        <p:spPr>
          <a:xfrm rot="347440">
            <a:off x="9216266" y="4236244"/>
            <a:ext cx="1858383" cy="400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деревья и кустарники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117ad423478_0_46"/>
          <p:cNvSpPr txBox="1"/>
          <p:nvPr/>
        </p:nvSpPr>
        <p:spPr>
          <a:xfrm rot="-270409">
            <a:off x="6329194" y="4170671"/>
            <a:ext cx="2073110" cy="40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нейтрализация шума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117ad423478_0_46"/>
          <p:cNvSpPr txBox="1"/>
          <p:nvPr/>
        </p:nvSpPr>
        <p:spPr>
          <a:xfrm rot="1949092">
            <a:off x="9055617" y="5169938"/>
            <a:ext cx="1348969" cy="400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новые парки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117ad423478_0_46"/>
          <p:cNvSpPr txBox="1"/>
          <p:nvPr/>
        </p:nvSpPr>
        <p:spPr>
          <a:xfrm rot="-347568">
            <a:off x="2036756" y="3597331"/>
            <a:ext cx="707412" cy="40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alibri"/>
                <a:ea typeface="Calibri"/>
                <a:cs typeface="Calibri"/>
                <a:sym typeface="Calibri"/>
              </a:rPr>
              <a:t>вода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117ad423478_0_46"/>
          <p:cNvSpPr txBox="1"/>
          <p:nvPr/>
        </p:nvSpPr>
        <p:spPr>
          <a:xfrm rot="3210537">
            <a:off x="3155084" y="2705322"/>
            <a:ext cx="744076" cy="4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бобры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117ad423478_0_46"/>
          <p:cNvSpPr txBox="1"/>
          <p:nvPr/>
        </p:nvSpPr>
        <p:spPr>
          <a:xfrm rot="-3246100">
            <a:off x="2551496" y="4865935"/>
            <a:ext cx="1811720" cy="40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чистая питьевая вода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g117ad423478_0_46"/>
          <p:cNvSpPr/>
          <p:nvPr/>
        </p:nvSpPr>
        <p:spPr>
          <a:xfrm>
            <a:off x="4362945" y="2452935"/>
            <a:ext cx="3740700" cy="1579200"/>
          </a:xfrm>
          <a:prstGeom prst="ellipse">
            <a:avLst/>
          </a:prstGeom>
          <a:solidFill>
            <a:schemeClr val="lt1"/>
          </a:solidFill>
          <a:ln w="2286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117ad423478_0_46"/>
          <p:cNvSpPr txBox="1"/>
          <p:nvPr/>
        </p:nvSpPr>
        <p:spPr>
          <a:xfrm>
            <a:off x="5341850" y="2815150"/>
            <a:ext cx="1782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/>
              <a:t>Экология Москвы</a:t>
            </a:r>
            <a:endParaRPr sz="2400"/>
          </a:p>
        </p:txBody>
      </p:sp>
      <p:sp>
        <p:nvSpPr>
          <p:cNvPr id="157" name="Google Shape;157;g117ad423478_0_46"/>
          <p:cNvSpPr txBox="1"/>
          <p:nvPr/>
        </p:nvSpPr>
        <p:spPr>
          <a:xfrm rot="-854466">
            <a:off x="7122049" y="1534037"/>
            <a:ext cx="651212" cy="400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лоси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17ad423478_0_46"/>
          <p:cNvSpPr txBox="1"/>
          <p:nvPr/>
        </p:nvSpPr>
        <p:spPr>
          <a:xfrm rot="2700000">
            <a:off x="4702137" y="1326953"/>
            <a:ext cx="839194" cy="40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Calibri"/>
                <a:ea typeface="Calibri"/>
                <a:cs typeface="Calibri"/>
                <a:sym typeface="Calibri"/>
              </a:rPr>
              <a:t>синицы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Google Shape;139;g117ad423478_0_46"/>
          <p:cNvCxnSpPr/>
          <p:nvPr/>
        </p:nvCxnSpPr>
        <p:spPr>
          <a:xfrm flipV="1">
            <a:off x="8209188" y="2110154"/>
            <a:ext cx="2197295" cy="1628397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9" name="Google Shape;145;g117ad423478_0_46"/>
          <p:cNvCxnSpPr/>
          <p:nvPr/>
        </p:nvCxnSpPr>
        <p:spPr>
          <a:xfrm rot="16200000" flipV="1">
            <a:off x="7969118" y="1924239"/>
            <a:ext cx="1745803" cy="748414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5" name="TextBox 44"/>
          <p:cNvSpPr txBox="1"/>
          <p:nvPr/>
        </p:nvSpPr>
        <p:spPr>
          <a:xfrm rot="17950309">
            <a:off x="9095971" y="2563761"/>
            <a:ext cx="111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лишайники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 rot="3377190">
            <a:off x="7693140" y="2305863"/>
            <a:ext cx="1907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контроль чистоты воздуха</a:t>
            </a:r>
            <a:endParaRPr lang="ru-RU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10733103" y="40031"/>
            <a:ext cx="1351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7–8 классы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582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g117ad423478_0_46"/>
          <p:cNvCxnSpPr/>
          <p:nvPr/>
        </p:nvCxnSpPr>
        <p:spPr>
          <a:xfrm flipV="1">
            <a:off x="8232203" y="2892603"/>
            <a:ext cx="3590309" cy="389357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3" name="Google Shape;133;g117ad423478_0_46"/>
          <p:cNvCxnSpPr/>
          <p:nvPr/>
        </p:nvCxnSpPr>
        <p:spPr>
          <a:xfrm flipV="1">
            <a:off x="4786700" y="257312"/>
            <a:ext cx="3782517" cy="2516188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g117ad423478_0_46"/>
          <p:cNvCxnSpPr/>
          <p:nvPr/>
        </p:nvCxnSpPr>
        <p:spPr>
          <a:xfrm flipH="1">
            <a:off x="471500" y="3744267"/>
            <a:ext cx="4522200" cy="4707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5" name="Google Shape;135;g117ad423478_0_46"/>
          <p:cNvCxnSpPr/>
          <p:nvPr/>
        </p:nvCxnSpPr>
        <p:spPr>
          <a:xfrm rot="16200000" flipV="1">
            <a:off x="1067248" y="1179882"/>
            <a:ext cx="2669884" cy="2379836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6" name="Google Shape;136;g117ad423478_0_46"/>
          <p:cNvCxnSpPr/>
          <p:nvPr/>
        </p:nvCxnSpPr>
        <p:spPr>
          <a:xfrm flipH="1">
            <a:off x="1432083" y="3744266"/>
            <a:ext cx="3488100" cy="24147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8" name="Google Shape;138;g117ad423478_0_46"/>
          <p:cNvCxnSpPr/>
          <p:nvPr/>
        </p:nvCxnSpPr>
        <p:spPr>
          <a:xfrm flipV="1">
            <a:off x="6119678" y="703728"/>
            <a:ext cx="3563326" cy="1574521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9" name="Google Shape;139;g117ad423478_0_46"/>
          <p:cNvCxnSpPr/>
          <p:nvPr/>
        </p:nvCxnSpPr>
        <p:spPr>
          <a:xfrm rot="5400000">
            <a:off x="6333581" y="4786806"/>
            <a:ext cx="2880321" cy="492524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1" name="Google Shape;141;g117ad423478_0_46"/>
          <p:cNvSpPr txBox="1"/>
          <p:nvPr/>
        </p:nvSpPr>
        <p:spPr>
          <a:xfrm rot="19173649">
            <a:off x="6689843" y="1019222"/>
            <a:ext cx="245125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Раздельный сбор отходов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117ad423478_0_46"/>
          <p:cNvSpPr txBox="1"/>
          <p:nvPr/>
        </p:nvSpPr>
        <p:spPr>
          <a:xfrm rot="17442061">
            <a:off x="6615800" y="5101734"/>
            <a:ext cx="165450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Вода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g117ad423478_0_46"/>
          <p:cNvCxnSpPr/>
          <p:nvPr/>
        </p:nvCxnSpPr>
        <p:spPr>
          <a:xfrm rot="10800000" flipV="1">
            <a:off x="5578781" y="4435300"/>
            <a:ext cx="2353561" cy="19704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4" name="Google Shape;144;g117ad423478_0_46"/>
          <p:cNvCxnSpPr/>
          <p:nvPr/>
        </p:nvCxnSpPr>
        <p:spPr>
          <a:xfrm>
            <a:off x="8038959" y="4448846"/>
            <a:ext cx="4045241" cy="437629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5" name="Google Shape;145;g117ad423478_0_46"/>
          <p:cNvCxnSpPr/>
          <p:nvPr/>
        </p:nvCxnSpPr>
        <p:spPr>
          <a:xfrm>
            <a:off x="7967871" y="4504012"/>
            <a:ext cx="2155722" cy="196921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6" name="Google Shape;146;g117ad423478_0_46"/>
          <p:cNvCxnSpPr/>
          <p:nvPr/>
        </p:nvCxnSpPr>
        <p:spPr>
          <a:xfrm rot="10800000" flipV="1">
            <a:off x="5158469" y="4504011"/>
            <a:ext cx="2861535" cy="1695013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7" name="Google Shape;147;g117ad423478_0_46"/>
          <p:cNvSpPr txBox="1"/>
          <p:nvPr/>
        </p:nvSpPr>
        <p:spPr>
          <a:xfrm rot="19323516">
            <a:off x="5072755" y="5079356"/>
            <a:ext cx="222963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Чистая питьевая вода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17ad423478_0_46"/>
          <p:cNvSpPr txBox="1"/>
          <p:nvPr/>
        </p:nvSpPr>
        <p:spPr>
          <a:xfrm rot="-1923002">
            <a:off x="8890471" y="666413"/>
            <a:ext cx="200019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У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меньшение </a:t>
            </a: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выбросов </a:t>
            </a: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парниковых </a:t>
            </a: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газов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17ad423478_0_46"/>
          <p:cNvSpPr txBox="1"/>
          <p:nvPr/>
        </p:nvSpPr>
        <p:spPr>
          <a:xfrm rot="347440">
            <a:off x="8709190" y="4007601"/>
            <a:ext cx="223499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систем водоподготовки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117ad423478_0_46"/>
          <p:cNvSpPr txBox="1"/>
          <p:nvPr/>
        </p:nvSpPr>
        <p:spPr>
          <a:xfrm rot="-270409">
            <a:off x="6537680" y="4100270"/>
            <a:ext cx="1562058" cy="40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Водосчётчики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117ad423478_0_46"/>
          <p:cNvSpPr txBox="1"/>
          <p:nvPr/>
        </p:nvSpPr>
        <p:spPr>
          <a:xfrm rot="3180276">
            <a:off x="8684785" y="5319571"/>
            <a:ext cx="2171274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очистных сооружений</a:t>
            </a:r>
          </a:p>
        </p:txBody>
      </p:sp>
      <p:sp>
        <p:nvSpPr>
          <p:cNvPr id="152" name="Google Shape;152;g117ad423478_0_46"/>
          <p:cNvSpPr txBox="1"/>
          <p:nvPr/>
        </p:nvSpPr>
        <p:spPr>
          <a:xfrm rot="-347568">
            <a:off x="1208666" y="3537113"/>
            <a:ext cx="2016894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Фауна Москвы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117ad423478_0_46"/>
          <p:cNvSpPr txBox="1"/>
          <p:nvPr/>
        </p:nvSpPr>
        <p:spPr>
          <a:xfrm rot="3210537">
            <a:off x="3055437" y="2546239"/>
            <a:ext cx="749013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Б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обры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117ad423478_0_46"/>
          <p:cNvSpPr txBox="1"/>
          <p:nvPr/>
        </p:nvSpPr>
        <p:spPr>
          <a:xfrm rot="-3246100">
            <a:off x="1765453" y="4704193"/>
            <a:ext cx="200574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Интенсивное озеленение столицы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117ad423478_0_46"/>
          <p:cNvSpPr txBox="1"/>
          <p:nvPr/>
        </p:nvSpPr>
        <p:spPr>
          <a:xfrm rot="7573588" flipV="1">
            <a:off x="5694078" y="628395"/>
            <a:ext cx="200396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Отходы, свалки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17ad423478_0_46"/>
          <p:cNvSpPr txBox="1"/>
          <p:nvPr/>
        </p:nvSpPr>
        <p:spPr>
          <a:xfrm rot="2700000">
            <a:off x="4161107" y="842261"/>
            <a:ext cx="2201497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очистных сооружений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137;g117ad423478_0_46"/>
          <p:cNvCxnSpPr/>
          <p:nvPr/>
        </p:nvCxnSpPr>
        <p:spPr>
          <a:xfrm rot="16200000" flipV="1">
            <a:off x="4296205" y="565872"/>
            <a:ext cx="1863575" cy="173981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0" name="Google Shape;137;g117ad423478_0_46"/>
          <p:cNvCxnSpPr/>
          <p:nvPr/>
        </p:nvCxnSpPr>
        <p:spPr>
          <a:xfrm>
            <a:off x="9657319" y="2184546"/>
            <a:ext cx="1614154" cy="183021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2" name="Google Shape;139;g117ad423478_0_46"/>
          <p:cNvCxnSpPr/>
          <p:nvPr/>
        </p:nvCxnSpPr>
        <p:spPr>
          <a:xfrm flipV="1">
            <a:off x="7722004" y="1368648"/>
            <a:ext cx="3527213" cy="1285489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4" name="Google Shape;142;g117ad423478_0_46"/>
          <p:cNvSpPr txBox="1"/>
          <p:nvPr/>
        </p:nvSpPr>
        <p:spPr>
          <a:xfrm rot="20048264">
            <a:off x="7936566" y="1866089"/>
            <a:ext cx="1525739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Шум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52;g117ad423478_0_46"/>
          <p:cNvSpPr txBox="1"/>
          <p:nvPr/>
        </p:nvSpPr>
        <p:spPr>
          <a:xfrm rot="379215">
            <a:off x="9833335" y="1766679"/>
            <a:ext cx="208862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Озеленение нейтрализует шум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53;g117ad423478_0_46"/>
          <p:cNvSpPr txBox="1"/>
          <p:nvPr/>
        </p:nvSpPr>
        <p:spPr>
          <a:xfrm rot="3210537">
            <a:off x="2668171" y="1198470"/>
            <a:ext cx="93945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Синицы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53;g117ad423478_0_46"/>
          <p:cNvSpPr txBox="1"/>
          <p:nvPr/>
        </p:nvSpPr>
        <p:spPr>
          <a:xfrm rot="1960265">
            <a:off x="1998431" y="2847566"/>
            <a:ext cx="749013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Лоси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43" name="Google Shape;135;g117ad423478_0_46"/>
          <p:cNvCxnSpPr/>
          <p:nvPr/>
        </p:nvCxnSpPr>
        <p:spPr>
          <a:xfrm rot="16200000" flipV="1">
            <a:off x="1601874" y="1263682"/>
            <a:ext cx="3375899" cy="1493579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6" name="Google Shape;135;g117ad423478_0_46"/>
          <p:cNvCxnSpPr/>
          <p:nvPr/>
        </p:nvCxnSpPr>
        <p:spPr>
          <a:xfrm rot="10800000">
            <a:off x="767768" y="2571831"/>
            <a:ext cx="2749076" cy="1167747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" name="Google Shape;137;g117ad423478_0_46"/>
          <p:cNvCxnSpPr/>
          <p:nvPr/>
        </p:nvCxnSpPr>
        <p:spPr>
          <a:xfrm flipV="1">
            <a:off x="8638628" y="763455"/>
            <a:ext cx="2405963" cy="180046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4" name="Google Shape;142;g117ad423478_0_46"/>
          <p:cNvSpPr txBox="1"/>
          <p:nvPr/>
        </p:nvSpPr>
        <p:spPr>
          <a:xfrm rot="20739460">
            <a:off x="8327437" y="2649877"/>
            <a:ext cx="217354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Воздух 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5" name="Google Shape;145;g117ad423478_0_46"/>
          <p:cNvCxnSpPr/>
          <p:nvPr/>
        </p:nvCxnSpPr>
        <p:spPr>
          <a:xfrm>
            <a:off x="9505092" y="3332040"/>
            <a:ext cx="2255359" cy="43149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7" name="Google Shape;149;g117ad423478_0_46"/>
          <p:cNvSpPr txBox="1"/>
          <p:nvPr/>
        </p:nvSpPr>
        <p:spPr>
          <a:xfrm rot="347440">
            <a:off x="10116485" y="3213332"/>
            <a:ext cx="1855966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Мосэкомониторинг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80" name="Google Shape;145;g117ad423478_0_46"/>
          <p:cNvCxnSpPr/>
          <p:nvPr/>
        </p:nvCxnSpPr>
        <p:spPr>
          <a:xfrm>
            <a:off x="8988727" y="3337126"/>
            <a:ext cx="2894183" cy="97557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2" name="Google Shape;152;g117ad423478_0_46"/>
          <p:cNvSpPr txBox="1"/>
          <p:nvPr/>
        </p:nvSpPr>
        <p:spPr>
          <a:xfrm rot="1639734">
            <a:off x="10252891" y="3697931"/>
            <a:ext cx="1527715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Лишайники,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«чёрная гниль»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83" name="Google Shape;136;g117ad423478_0_46"/>
          <p:cNvCxnSpPr/>
          <p:nvPr/>
        </p:nvCxnSpPr>
        <p:spPr>
          <a:xfrm rot="5400000">
            <a:off x="3142538" y="4324949"/>
            <a:ext cx="2386173" cy="1910382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7" name="Google Shape;152;g117ad423478_0_46"/>
          <p:cNvSpPr txBox="1"/>
          <p:nvPr/>
        </p:nvSpPr>
        <p:spPr>
          <a:xfrm rot="19269617">
            <a:off x="3751390" y="4565505"/>
            <a:ext cx="138530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Госуслуги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155;g117ad423478_0_46"/>
          <p:cNvSpPr/>
          <p:nvPr/>
        </p:nvSpPr>
        <p:spPr>
          <a:xfrm>
            <a:off x="4392909" y="2413910"/>
            <a:ext cx="3749692" cy="1659048"/>
          </a:xfrm>
          <a:prstGeom prst="ellipse">
            <a:avLst/>
          </a:prstGeom>
          <a:solidFill>
            <a:schemeClr val="lt1"/>
          </a:solidFill>
          <a:ln w="2286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Ц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156;g117ad423478_0_46"/>
          <p:cNvSpPr txBox="1"/>
          <p:nvPr/>
        </p:nvSpPr>
        <p:spPr>
          <a:xfrm>
            <a:off x="4723951" y="2840132"/>
            <a:ext cx="3104572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Что происходит с экологией Москвы?</a:t>
            </a:r>
            <a:endParaRPr kumimoji="0" sz="20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249217" y="107819"/>
            <a:ext cx="795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9 класс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8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g117ad423478_0_46"/>
          <p:cNvCxnSpPr/>
          <p:nvPr/>
        </p:nvCxnSpPr>
        <p:spPr>
          <a:xfrm flipV="1">
            <a:off x="8232203" y="2892603"/>
            <a:ext cx="3590309" cy="389357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3" name="Google Shape;133;g117ad423478_0_46"/>
          <p:cNvCxnSpPr/>
          <p:nvPr/>
        </p:nvCxnSpPr>
        <p:spPr>
          <a:xfrm flipV="1">
            <a:off x="4786700" y="257312"/>
            <a:ext cx="3782517" cy="2516188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4" name="Google Shape;134;g117ad423478_0_46"/>
          <p:cNvCxnSpPr/>
          <p:nvPr/>
        </p:nvCxnSpPr>
        <p:spPr>
          <a:xfrm flipH="1">
            <a:off x="471500" y="3744267"/>
            <a:ext cx="4522200" cy="470700"/>
          </a:xfrm>
          <a:prstGeom prst="curvedConnector3">
            <a:avLst>
              <a:gd name="adj1" fmla="val 50000"/>
            </a:avLst>
          </a:prstGeom>
          <a:noFill/>
          <a:ln w="2286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5" name="Google Shape;135;g117ad423478_0_46"/>
          <p:cNvCxnSpPr/>
          <p:nvPr/>
        </p:nvCxnSpPr>
        <p:spPr>
          <a:xfrm rot="16200000" flipV="1">
            <a:off x="1067248" y="1179882"/>
            <a:ext cx="2669884" cy="2379836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6" name="Google Shape;136;g117ad423478_0_46"/>
          <p:cNvCxnSpPr/>
          <p:nvPr/>
        </p:nvCxnSpPr>
        <p:spPr>
          <a:xfrm flipH="1">
            <a:off x="1432083" y="3744266"/>
            <a:ext cx="3488100" cy="2414700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8" name="Google Shape;138;g117ad423478_0_46"/>
          <p:cNvCxnSpPr/>
          <p:nvPr/>
        </p:nvCxnSpPr>
        <p:spPr>
          <a:xfrm flipV="1">
            <a:off x="6119678" y="703728"/>
            <a:ext cx="3563326" cy="1574521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39" name="Google Shape;139;g117ad423478_0_46"/>
          <p:cNvCxnSpPr/>
          <p:nvPr/>
        </p:nvCxnSpPr>
        <p:spPr>
          <a:xfrm rot="5400000">
            <a:off x="6333581" y="4786806"/>
            <a:ext cx="2880321" cy="492524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1" name="Google Shape;141;g117ad423478_0_46"/>
          <p:cNvSpPr txBox="1"/>
          <p:nvPr/>
        </p:nvSpPr>
        <p:spPr>
          <a:xfrm rot="19173649">
            <a:off x="6689843" y="1019222"/>
            <a:ext cx="245125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Раздельный сбор отходов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117ad423478_0_46"/>
          <p:cNvSpPr txBox="1"/>
          <p:nvPr/>
        </p:nvSpPr>
        <p:spPr>
          <a:xfrm rot="17442061">
            <a:off x="6615800" y="5101734"/>
            <a:ext cx="165450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Вода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g117ad423478_0_46"/>
          <p:cNvCxnSpPr/>
          <p:nvPr/>
        </p:nvCxnSpPr>
        <p:spPr>
          <a:xfrm rot="10800000" flipV="1">
            <a:off x="5578781" y="4435300"/>
            <a:ext cx="2353561" cy="19704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4" name="Google Shape;144;g117ad423478_0_46"/>
          <p:cNvCxnSpPr/>
          <p:nvPr/>
        </p:nvCxnSpPr>
        <p:spPr>
          <a:xfrm>
            <a:off x="8038959" y="4448846"/>
            <a:ext cx="4045241" cy="437629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5" name="Google Shape;145;g117ad423478_0_46"/>
          <p:cNvCxnSpPr/>
          <p:nvPr/>
        </p:nvCxnSpPr>
        <p:spPr>
          <a:xfrm>
            <a:off x="7967871" y="4504012"/>
            <a:ext cx="2155722" cy="196921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46" name="Google Shape;146;g117ad423478_0_46"/>
          <p:cNvCxnSpPr/>
          <p:nvPr/>
        </p:nvCxnSpPr>
        <p:spPr>
          <a:xfrm rot="10800000" flipV="1">
            <a:off x="5158469" y="4504011"/>
            <a:ext cx="2861535" cy="1695013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00B0F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47" name="Google Shape;147;g117ad423478_0_46"/>
          <p:cNvSpPr txBox="1"/>
          <p:nvPr/>
        </p:nvSpPr>
        <p:spPr>
          <a:xfrm rot="19323516">
            <a:off x="5072755" y="5079356"/>
            <a:ext cx="222963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Чистая питьевая вода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17ad423478_0_46"/>
          <p:cNvSpPr txBox="1"/>
          <p:nvPr/>
        </p:nvSpPr>
        <p:spPr>
          <a:xfrm rot="-1923002">
            <a:off x="8890471" y="666413"/>
            <a:ext cx="2000190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У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меньшение </a:t>
            </a: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выбросов </a:t>
            </a: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парниковых </a:t>
            </a: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газов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17ad423478_0_46"/>
          <p:cNvSpPr txBox="1"/>
          <p:nvPr/>
        </p:nvSpPr>
        <p:spPr>
          <a:xfrm rot="347440">
            <a:off x="8709190" y="4007601"/>
            <a:ext cx="223499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систем водоподготовки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117ad423478_0_46"/>
          <p:cNvSpPr txBox="1"/>
          <p:nvPr/>
        </p:nvSpPr>
        <p:spPr>
          <a:xfrm rot="-270409">
            <a:off x="6537680" y="4100270"/>
            <a:ext cx="1562058" cy="40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Водосчётчики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117ad423478_0_46"/>
          <p:cNvSpPr txBox="1"/>
          <p:nvPr/>
        </p:nvSpPr>
        <p:spPr>
          <a:xfrm rot="3180276">
            <a:off x="8684785" y="5319571"/>
            <a:ext cx="2171274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очистных сооружений</a:t>
            </a:r>
          </a:p>
        </p:txBody>
      </p:sp>
      <p:sp>
        <p:nvSpPr>
          <p:cNvPr id="152" name="Google Shape;152;g117ad423478_0_46"/>
          <p:cNvSpPr txBox="1"/>
          <p:nvPr/>
        </p:nvSpPr>
        <p:spPr>
          <a:xfrm rot="-347568">
            <a:off x="1208666" y="3537113"/>
            <a:ext cx="2016894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Фауна Москвы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117ad423478_0_46"/>
          <p:cNvSpPr txBox="1"/>
          <p:nvPr/>
        </p:nvSpPr>
        <p:spPr>
          <a:xfrm rot="3210537">
            <a:off x="3055437" y="2546239"/>
            <a:ext cx="749013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Б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обры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117ad423478_0_46"/>
          <p:cNvSpPr txBox="1"/>
          <p:nvPr/>
        </p:nvSpPr>
        <p:spPr>
          <a:xfrm rot="-3246100">
            <a:off x="1765453" y="4704193"/>
            <a:ext cx="200574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Интенсивное озеленение столицы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117ad423478_0_46"/>
          <p:cNvSpPr txBox="1"/>
          <p:nvPr/>
        </p:nvSpPr>
        <p:spPr>
          <a:xfrm rot="7573588" flipV="1">
            <a:off x="5694078" y="628395"/>
            <a:ext cx="200396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Отходы, свалки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17ad423478_0_46"/>
          <p:cNvSpPr txBox="1"/>
          <p:nvPr/>
        </p:nvSpPr>
        <p:spPr>
          <a:xfrm rot="2700000">
            <a:off x="4161107" y="842261"/>
            <a:ext cx="2201497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Модернизация очистных сооружений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137;g117ad423478_0_46"/>
          <p:cNvCxnSpPr/>
          <p:nvPr/>
        </p:nvCxnSpPr>
        <p:spPr>
          <a:xfrm rot="16200000" flipV="1">
            <a:off x="4296205" y="565872"/>
            <a:ext cx="1863575" cy="173981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2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0" name="Google Shape;137;g117ad423478_0_46"/>
          <p:cNvCxnSpPr/>
          <p:nvPr/>
        </p:nvCxnSpPr>
        <p:spPr>
          <a:xfrm>
            <a:off x="9657319" y="2184546"/>
            <a:ext cx="1614154" cy="183021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32" name="Google Shape;139;g117ad423478_0_46"/>
          <p:cNvCxnSpPr/>
          <p:nvPr/>
        </p:nvCxnSpPr>
        <p:spPr>
          <a:xfrm flipV="1">
            <a:off x="7722004" y="1368648"/>
            <a:ext cx="3527213" cy="1285489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4" name="Google Shape;142;g117ad423478_0_46"/>
          <p:cNvSpPr txBox="1"/>
          <p:nvPr/>
        </p:nvSpPr>
        <p:spPr>
          <a:xfrm rot="20048264">
            <a:off x="7936566" y="1866089"/>
            <a:ext cx="1525739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Шум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52;g117ad423478_0_46"/>
          <p:cNvSpPr txBox="1"/>
          <p:nvPr/>
        </p:nvSpPr>
        <p:spPr>
          <a:xfrm rot="379215">
            <a:off x="9833335" y="1766679"/>
            <a:ext cx="2088621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Озеленение нейтрализует шум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53;g117ad423478_0_46"/>
          <p:cNvSpPr txBox="1"/>
          <p:nvPr/>
        </p:nvSpPr>
        <p:spPr>
          <a:xfrm rot="3210537">
            <a:off x="2668171" y="1198470"/>
            <a:ext cx="93945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Синицы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53;g117ad423478_0_46"/>
          <p:cNvSpPr txBox="1"/>
          <p:nvPr/>
        </p:nvSpPr>
        <p:spPr>
          <a:xfrm rot="1960265">
            <a:off x="1998431" y="2847566"/>
            <a:ext cx="749013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Лоси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43" name="Google Shape;135;g117ad423478_0_46"/>
          <p:cNvCxnSpPr/>
          <p:nvPr/>
        </p:nvCxnSpPr>
        <p:spPr>
          <a:xfrm rot="16200000" flipV="1">
            <a:off x="1610983" y="1202887"/>
            <a:ext cx="3375899" cy="1493579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46" name="Google Shape;135;g117ad423478_0_46"/>
          <p:cNvCxnSpPr/>
          <p:nvPr/>
        </p:nvCxnSpPr>
        <p:spPr>
          <a:xfrm rot="10800000">
            <a:off x="767768" y="2571831"/>
            <a:ext cx="2749076" cy="1167747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7" name="Google Shape;137;g117ad423478_0_46"/>
          <p:cNvCxnSpPr/>
          <p:nvPr/>
        </p:nvCxnSpPr>
        <p:spPr>
          <a:xfrm flipV="1">
            <a:off x="8638628" y="763455"/>
            <a:ext cx="2405963" cy="180046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4" name="Google Shape;142;g117ad423478_0_46"/>
          <p:cNvSpPr txBox="1"/>
          <p:nvPr/>
        </p:nvSpPr>
        <p:spPr>
          <a:xfrm rot="20739460">
            <a:off x="8327437" y="2649877"/>
            <a:ext cx="217354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Воздух  в Москве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5" name="Google Shape;145;g117ad423478_0_46"/>
          <p:cNvCxnSpPr/>
          <p:nvPr/>
        </p:nvCxnSpPr>
        <p:spPr>
          <a:xfrm>
            <a:off x="9505092" y="3332040"/>
            <a:ext cx="2255359" cy="431495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77" name="Google Shape;149;g117ad423478_0_46"/>
          <p:cNvSpPr txBox="1"/>
          <p:nvPr/>
        </p:nvSpPr>
        <p:spPr>
          <a:xfrm rot="347440">
            <a:off x="10116485" y="3213332"/>
            <a:ext cx="1855966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Мосэкомониторинг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80" name="Google Shape;145;g117ad423478_0_46"/>
          <p:cNvCxnSpPr/>
          <p:nvPr/>
        </p:nvCxnSpPr>
        <p:spPr>
          <a:xfrm>
            <a:off x="8988727" y="3316891"/>
            <a:ext cx="2894183" cy="975572"/>
          </a:xfrm>
          <a:prstGeom prst="curvedConnector3">
            <a:avLst>
              <a:gd name="adj1" fmla="val 50000"/>
            </a:avLst>
          </a:prstGeom>
          <a:noFill/>
          <a:ln w="889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2" name="Google Shape;152;g117ad423478_0_46"/>
          <p:cNvSpPr txBox="1"/>
          <p:nvPr/>
        </p:nvSpPr>
        <p:spPr>
          <a:xfrm rot="1639734">
            <a:off x="10252891" y="3697931"/>
            <a:ext cx="1527715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Лишайники,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«чёрная гниль»</a:t>
            </a:r>
            <a:endParaRPr kumimoji="0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83" name="Google Shape;136;g117ad423478_0_46"/>
          <p:cNvCxnSpPr/>
          <p:nvPr/>
        </p:nvCxnSpPr>
        <p:spPr>
          <a:xfrm rot="5400000">
            <a:off x="3142538" y="4324949"/>
            <a:ext cx="2386173" cy="1910382"/>
          </a:xfrm>
          <a:prstGeom prst="curvedConnector3">
            <a:avLst>
              <a:gd name="adj1" fmla="val 50000"/>
            </a:avLst>
          </a:prstGeom>
          <a:noFill/>
          <a:ln w="1524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7" name="Google Shape;152;g117ad423478_0_46"/>
          <p:cNvSpPr txBox="1"/>
          <p:nvPr/>
        </p:nvSpPr>
        <p:spPr>
          <a:xfrm rot="19269617">
            <a:off x="3751390" y="4565505"/>
            <a:ext cx="138530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Госуслуги</a:t>
            </a:r>
            <a:endParaRPr kumimoji="0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155;g117ad423478_0_46"/>
          <p:cNvSpPr/>
          <p:nvPr/>
        </p:nvSpPr>
        <p:spPr>
          <a:xfrm>
            <a:off x="4392909" y="2413910"/>
            <a:ext cx="3749692" cy="1659048"/>
          </a:xfrm>
          <a:prstGeom prst="ellipse">
            <a:avLst/>
          </a:prstGeom>
          <a:solidFill>
            <a:schemeClr val="lt1"/>
          </a:solidFill>
          <a:ln w="2286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Ц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156;g117ad423478_0_46"/>
          <p:cNvSpPr txBox="1"/>
          <p:nvPr/>
        </p:nvSpPr>
        <p:spPr>
          <a:xfrm>
            <a:off x="4723951" y="2840132"/>
            <a:ext cx="3104572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Что происходит с экологией Москвы?</a:t>
            </a:r>
            <a:endParaRPr kumimoji="0" sz="20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33103" y="40031"/>
            <a:ext cx="1351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10–11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классы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1592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214</Words>
  <Application>Microsoft Office PowerPoint</Application>
  <PresentationFormat>Широкоэкранный</PresentationFormat>
  <Paragraphs>94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В. Морозова</dc:creator>
  <cp:lastModifiedBy>Ольга Ишимова</cp:lastModifiedBy>
  <cp:revision>11</cp:revision>
  <dcterms:created xsi:type="dcterms:W3CDTF">2022-03-01T14:09:04Z</dcterms:created>
  <dcterms:modified xsi:type="dcterms:W3CDTF">2022-03-04T00:02:39Z</dcterms:modified>
</cp:coreProperties>
</file>